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6" r:id="rId2"/>
    <p:sldId id="263" r:id="rId3"/>
    <p:sldId id="265" r:id="rId4"/>
    <p:sldId id="258" r:id="rId5"/>
    <p:sldId id="261" r:id="rId6"/>
    <p:sldId id="262" r:id="rId7"/>
    <p:sldId id="264" r:id="rId8"/>
  </p:sldIdLst>
  <p:sldSz cx="9144000" cy="6858000" type="screen4x3"/>
  <p:notesSz cx="6800850" cy="99329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26"/>
    <a:srgbClr val="EEF4F6"/>
    <a:srgbClr val="DC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26A97-C219-42FC-84CE-42484D0305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E3CF11B-6187-4B00-BD19-0D1BC8C4665D}">
      <dgm:prSet phldrT="[テキスト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kumimoji="1" lang="ja-JP" altLang="en-US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RICOH CMS </a:t>
          </a:r>
          <a:r>
            <a:rPr kumimoji="1" lang="ja-JP" altLang="en-US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認定 </a:t>
          </a:r>
          <a:r>
            <a:rPr kumimoji="1"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(2005)</a:t>
          </a:r>
          <a:r>
            <a:rPr kumimoji="1" lang="ja-JP" altLang="en-US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　 取得</a:t>
          </a:r>
          <a:endParaRPr kumimoji="1" lang="en-US" altLang="ja-JP" sz="11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・横浜は組み立て・アッセンブリラインを保有、北上は金型製造部門を保有</a:t>
          </a:r>
          <a:endParaRPr kumimoji="1" lang="en-US" altLang="ja-JP" sz="11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加飾品の外注ネットワークを保持</a:t>
          </a:r>
          <a:endParaRPr kumimoji="1" lang="en-US" altLang="ja-JP" sz="12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・横浜は都心近郊の駅から</a:t>
          </a:r>
          <a:r>
            <a: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分の好立地</a:t>
          </a:r>
          <a:endParaRPr kumimoji="1" lang="en-US" altLang="ja-JP" sz="16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B24DA86-F671-498A-B597-0C44417B23BD}" type="parTrans" cxnId="{41A1A2A6-48D1-4C18-898F-42A3D831050E}">
      <dgm:prSet/>
      <dgm:spPr/>
      <dgm:t>
        <a:bodyPr/>
        <a:lstStyle/>
        <a:p>
          <a:endParaRPr kumimoji="1" lang="ja-JP" altLang="en-US"/>
        </a:p>
      </dgm:t>
    </dgm:pt>
    <dgm:pt modelId="{BA30A46A-264B-4FF0-BE93-7A212F96A983}" type="sibTrans" cxnId="{41A1A2A6-48D1-4C18-898F-42A3D831050E}">
      <dgm:prSet/>
      <dgm:spPr/>
      <dgm:t>
        <a:bodyPr/>
        <a:lstStyle/>
        <a:p>
          <a:endParaRPr kumimoji="1" lang="ja-JP" altLang="en-US"/>
        </a:p>
      </dgm:t>
    </dgm:pt>
    <dgm:pt modelId="{1FA539B7-44C2-4DFC-A74C-C8CE9E9C202F}">
      <dgm:prSet phldrT="[テキスト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ISO 9001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認定  取得</a:t>
          </a:r>
          <a:endParaRPr kumimoji="1" lang="en-US" altLang="ja-JP" sz="12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・ゴーグルケースやカレンダーケース（意匠登録 有）等、透明品の生産にノウハウ</a:t>
          </a:r>
          <a:endParaRPr kumimoji="1" lang="en-US" altLang="ja-JP" sz="12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・広大な敷地の下、</a:t>
          </a:r>
          <a:r>
            <a: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4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ｔ、</a:t>
          </a:r>
          <a:r>
            <a: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ｔ、</a:t>
          </a:r>
          <a:r>
            <a: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1.5ton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の大型トラック車を配備</a:t>
          </a:r>
          <a:endParaRPr kumimoji="1" lang="en-US" altLang="ja-JP" sz="12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・三次元測定機を保有しており、高い品質管理を維持</a:t>
          </a:r>
          <a:endParaRPr kumimoji="1" lang="ja-JP" altLang="en-US" sz="18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C86FEE9B-E799-4951-95E7-9A36B3BD7B3B}" type="parTrans" cxnId="{1EE5F489-3DF9-4635-9F72-F03AAEF184D9}">
      <dgm:prSet/>
      <dgm:spPr/>
      <dgm:t>
        <a:bodyPr/>
        <a:lstStyle/>
        <a:p>
          <a:endParaRPr kumimoji="1" lang="ja-JP" altLang="en-US"/>
        </a:p>
      </dgm:t>
    </dgm:pt>
    <dgm:pt modelId="{98BFB418-4AAC-40D0-8C46-22BB51A226BC}" type="sibTrans" cxnId="{1EE5F489-3DF9-4635-9F72-F03AAEF184D9}">
      <dgm:prSet/>
      <dgm:spPr/>
      <dgm:t>
        <a:bodyPr/>
        <a:lstStyle/>
        <a:p>
          <a:endParaRPr kumimoji="1" lang="ja-JP" altLang="en-US"/>
        </a:p>
      </dgm:t>
    </dgm:pt>
    <dgm:pt modelId="{AA62BA7E-9960-4ACF-8E33-740B84F92341}">
      <dgm:prSet phldrT="[テキスト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ISO 9001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認定　取得</a:t>
          </a:r>
          <a:endParaRPr kumimoji="1" lang="en-US" altLang="ja-JP" sz="12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・車載部品製造の長年の実績あり、伴う高いレベルの品質管理体制。</a:t>
          </a:r>
          <a:endParaRPr kumimoji="1" lang="en-US" altLang="ja-JP" sz="12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・ベトナム工場を保有</a:t>
          </a:r>
          <a:endParaRPr kumimoji="1" lang="ja-JP" altLang="en-US" sz="18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5E5978A4-40B4-486B-877D-C223636588B9}" type="parTrans" cxnId="{2D9A9E98-E17C-49D1-B3B2-DBDAE774082F}">
      <dgm:prSet/>
      <dgm:spPr/>
      <dgm:t>
        <a:bodyPr/>
        <a:lstStyle/>
        <a:p>
          <a:endParaRPr kumimoji="1" lang="ja-JP" altLang="en-US"/>
        </a:p>
      </dgm:t>
    </dgm:pt>
    <dgm:pt modelId="{15930F8F-3553-479C-9185-7C4B83933EAE}" type="sibTrans" cxnId="{2D9A9E98-E17C-49D1-B3B2-DBDAE774082F}">
      <dgm:prSet/>
      <dgm:spPr/>
      <dgm:t>
        <a:bodyPr/>
        <a:lstStyle/>
        <a:p>
          <a:endParaRPr kumimoji="1" lang="ja-JP" altLang="en-US"/>
        </a:p>
      </dgm:t>
    </dgm:pt>
    <dgm:pt modelId="{950697EA-9DAA-4EF3-8870-6C94FAEF3CB0}">
      <dgm:prSet phldrT="[テキスト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kumimoji="1" lang="ja-JP" altLang="en-US" sz="11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E4236CC-AF40-4688-9220-824BA28E83A5}" type="sibTrans" cxnId="{AF12D4DF-38F6-4660-A5F7-096126561D1E}">
      <dgm:prSet/>
      <dgm:spPr/>
      <dgm:t>
        <a:bodyPr/>
        <a:lstStyle/>
        <a:p>
          <a:endParaRPr kumimoji="1" lang="ja-JP" altLang="en-US"/>
        </a:p>
      </dgm:t>
    </dgm:pt>
    <dgm:pt modelId="{60F025CC-C710-435B-AF34-463336AA0DFA}" type="parTrans" cxnId="{AF12D4DF-38F6-4660-A5F7-096126561D1E}">
      <dgm:prSet/>
      <dgm:spPr/>
      <dgm:t>
        <a:bodyPr/>
        <a:lstStyle/>
        <a:p>
          <a:endParaRPr kumimoji="1" lang="ja-JP" altLang="en-US"/>
        </a:p>
      </dgm:t>
    </dgm:pt>
    <dgm:pt modelId="{F03A984C-0C54-404C-B342-E4188F7C5095}" type="pres">
      <dgm:prSet presAssocID="{DA626A97-C219-42FC-84CE-42484D0305C7}" presName="linear" presStyleCnt="0">
        <dgm:presLayoutVars>
          <dgm:dir/>
          <dgm:resizeHandles val="exact"/>
        </dgm:presLayoutVars>
      </dgm:prSet>
      <dgm:spPr/>
    </dgm:pt>
    <dgm:pt modelId="{9CF9095F-EC5C-4D62-B4DD-CE4DAB7BE219}" type="pres">
      <dgm:prSet presAssocID="{EE3CF11B-6187-4B00-BD19-0D1BC8C4665D}" presName="comp" presStyleCnt="0"/>
      <dgm:spPr/>
    </dgm:pt>
    <dgm:pt modelId="{0152F1F3-50A4-40A4-850B-58BFAADE6E80}" type="pres">
      <dgm:prSet presAssocID="{EE3CF11B-6187-4B00-BD19-0D1BC8C4665D}" presName="box" presStyleLbl="node1" presStyleIdx="0" presStyleCnt="3" custScaleY="131952" custLinFactNeighborY="3052"/>
      <dgm:spPr/>
    </dgm:pt>
    <dgm:pt modelId="{FA4D45A9-F802-407F-8974-5DCA8BC1E9EF}" type="pres">
      <dgm:prSet presAssocID="{EE3CF11B-6187-4B00-BD19-0D1BC8C4665D}" presName="img" presStyleLbl="fgImgPlace1" presStyleIdx="0" presStyleCnt="3" custScaleX="70872" custScaleY="1058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818E753-0394-4156-A612-52F5C9146FA0}" type="pres">
      <dgm:prSet presAssocID="{EE3CF11B-6187-4B00-BD19-0D1BC8C4665D}" presName="text" presStyleLbl="node1" presStyleIdx="0" presStyleCnt="3">
        <dgm:presLayoutVars>
          <dgm:bulletEnabled val="1"/>
        </dgm:presLayoutVars>
      </dgm:prSet>
      <dgm:spPr/>
    </dgm:pt>
    <dgm:pt modelId="{5D6C736A-C2B9-46A7-8A4C-F475A049E4F5}" type="pres">
      <dgm:prSet presAssocID="{BA30A46A-264B-4FF0-BE93-7A212F96A983}" presName="spacer" presStyleCnt="0"/>
      <dgm:spPr/>
    </dgm:pt>
    <dgm:pt modelId="{123F1DC1-A7F3-4334-AB29-491AE8006DB4}" type="pres">
      <dgm:prSet presAssocID="{AA62BA7E-9960-4ACF-8E33-740B84F92341}" presName="comp" presStyleCnt="0"/>
      <dgm:spPr/>
    </dgm:pt>
    <dgm:pt modelId="{C9CD0001-D99E-401D-BE8F-027C5DBB63C4}" type="pres">
      <dgm:prSet presAssocID="{AA62BA7E-9960-4ACF-8E33-740B84F92341}" presName="box" presStyleLbl="node1" presStyleIdx="1" presStyleCnt="3" custScaleY="126027" custLinFactNeighborY="187"/>
      <dgm:spPr/>
    </dgm:pt>
    <dgm:pt modelId="{5915095F-8FE2-405A-BF3E-508BDEE0C4C6}" type="pres">
      <dgm:prSet presAssocID="{AA62BA7E-9960-4ACF-8E33-740B84F92341}" presName="img" presStyleLbl="fgImgPlace1" presStyleIdx="1" presStyleCnt="3" custScaleX="77548" custLinFactNeighborX="-1353" custLinFactNeighborY="-10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3CCB73D7-06A4-45ED-B8D2-95B0B4E013D2}" type="pres">
      <dgm:prSet presAssocID="{AA62BA7E-9960-4ACF-8E33-740B84F92341}" presName="text" presStyleLbl="node1" presStyleIdx="1" presStyleCnt="3">
        <dgm:presLayoutVars>
          <dgm:bulletEnabled val="1"/>
        </dgm:presLayoutVars>
      </dgm:prSet>
      <dgm:spPr/>
    </dgm:pt>
    <dgm:pt modelId="{FCE95A09-0EF9-4C2B-8AFC-A712112D4720}" type="pres">
      <dgm:prSet presAssocID="{15930F8F-3553-479C-9185-7C4B83933EAE}" presName="spacer" presStyleCnt="0"/>
      <dgm:spPr/>
    </dgm:pt>
    <dgm:pt modelId="{5B7D1653-3E66-42D9-B685-68F2814C0909}" type="pres">
      <dgm:prSet presAssocID="{1FA539B7-44C2-4DFC-A74C-C8CE9E9C202F}" presName="comp" presStyleCnt="0"/>
      <dgm:spPr/>
    </dgm:pt>
    <dgm:pt modelId="{A12E5ADB-F53A-44A5-9F9E-2185C8D7836A}" type="pres">
      <dgm:prSet presAssocID="{1FA539B7-44C2-4DFC-A74C-C8CE9E9C202F}" presName="box" presStyleLbl="node1" presStyleIdx="2" presStyleCnt="3" custScaleY="137994" custLinFactNeighborX="1973" custLinFactNeighborY="28576"/>
      <dgm:spPr/>
    </dgm:pt>
    <dgm:pt modelId="{25EA7269-7AB0-4A1E-8B69-2F44FAE9795D}" type="pres">
      <dgm:prSet presAssocID="{1FA539B7-44C2-4DFC-A74C-C8CE9E9C202F}" presName="img" presStyleLbl="fgImgPlace1" presStyleIdx="2" presStyleCnt="3" custScaleX="81391" custLinFactNeighborX="-1613" custLinFactNeighborY="69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9F115B4-5EDD-41DC-9BD4-0E34B209681E}" type="pres">
      <dgm:prSet presAssocID="{1FA539B7-44C2-4DFC-A74C-C8CE9E9C202F}" presName="text" presStyleLbl="node1" presStyleIdx="2" presStyleCnt="3">
        <dgm:presLayoutVars>
          <dgm:bulletEnabled val="1"/>
        </dgm:presLayoutVars>
      </dgm:prSet>
      <dgm:spPr/>
    </dgm:pt>
  </dgm:ptLst>
  <dgm:cxnLst>
    <dgm:cxn modelId="{C22CA415-910D-4879-9FF0-9CE99CD861BF}" type="presOf" srcId="{1FA539B7-44C2-4DFC-A74C-C8CE9E9C202F}" destId="{A12E5ADB-F53A-44A5-9F9E-2185C8D7836A}" srcOrd="0" destOrd="0" presId="urn:microsoft.com/office/officeart/2005/8/layout/vList4"/>
    <dgm:cxn modelId="{F8731516-E44E-44BE-8292-29D5A4629123}" type="presOf" srcId="{EE3CF11B-6187-4B00-BD19-0D1BC8C4665D}" destId="{C818E753-0394-4156-A612-52F5C9146FA0}" srcOrd="1" destOrd="0" presId="urn:microsoft.com/office/officeart/2005/8/layout/vList4"/>
    <dgm:cxn modelId="{5CDB693A-FE42-4F78-8062-E7D2E7C1243A}" type="presOf" srcId="{1FA539B7-44C2-4DFC-A74C-C8CE9E9C202F}" destId="{D9F115B4-5EDD-41DC-9BD4-0E34B209681E}" srcOrd="1" destOrd="0" presId="urn:microsoft.com/office/officeart/2005/8/layout/vList4"/>
    <dgm:cxn modelId="{3DE5A748-880B-478A-B973-AFDD53192DFA}" type="presOf" srcId="{EE3CF11B-6187-4B00-BD19-0D1BC8C4665D}" destId="{0152F1F3-50A4-40A4-850B-58BFAADE6E80}" srcOrd="0" destOrd="0" presId="urn:microsoft.com/office/officeart/2005/8/layout/vList4"/>
    <dgm:cxn modelId="{1C09366D-F6BC-43C0-B140-0C18853201B6}" type="presOf" srcId="{AA62BA7E-9960-4ACF-8E33-740B84F92341}" destId="{C9CD0001-D99E-401D-BE8F-027C5DBB63C4}" srcOrd="0" destOrd="0" presId="urn:microsoft.com/office/officeart/2005/8/layout/vList4"/>
    <dgm:cxn modelId="{37ADAC89-8687-480B-B4C0-12764CD77B28}" type="presOf" srcId="{DA626A97-C219-42FC-84CE-42484D0305C7}" destId="{F03A984C-0C54-404C-B342-E4188F7C5095}" srcOrd="0" destOrd="0" presId="urn:microsoft.com/office/officeart/2005/8/layout/vList4"/>
    <dgm:cxn modelId="{1EE5F489-3DF9-4635-9F72-F03AAEF184D9}" srcId="{DA626A97-C219-42FC-84CE-42484D0305C7}" destId="{1FA539B7-44C2-4DFC-A74C-C8CE9E9C202F}" srcOrd="2" destOrd="0" parTransId="{C86FEE9B-E799-4951-95E7-9A36B3BD7B3B}" sibTransId="{98BFB418-4AAC-40D0-8C46-22BB51A226BC}"/>
    <dgm:cxn modelId="{2D9A9E98-E17C-49D1-B3B2-DBDAE774082F}" srcId="{DA626A97-C219-42FC-84CE-42484D0305C7}" destId="{AA62BA7E-9960-4ACF-8E33-740B84F92341}" srcOrd="1" destOrd="0" parTransId="{5E5978A4-40B4-486B-877D-C223636588B9}" sibTransId="{15930F8F-3553-479C-9185-7C4B83933EAE}"/>
    <dgm:cxn modelId="{FD015DA5-6A5F-405B-9242-81060C080C1A}" type="presOf" srcId="{950697EA-9DAA-4EF3-8870-6C94FAEF3CB0}" destId="{0152F1F3-50A4-40A4-850B-58BFAADE6E80}" srcOrd="0" destOrd="1" presId="urn:microsoft.com/office/officeart/2005/8/layout/vList4"/>
    <dgm:cxn modelId="{41A1A2A6-48D1-4C18-898F-42A3D831050E}" srcId="{DA626A97-C219-42FC-84CE-42484D0305C7}" destId="{EE3CF11B-6187-4B00-BD19-0D1BC8C4665D}" srcOrd="0" destOrd="0" parTransId="{AB24DA86-F671-498A-B597-0C44417B23BD}" sibTransId="{BA30A46A-264B-4FF0-BE93-7A212F96A983}"/>
    <dgm:cxn modelId="{E77B26BB-9158-44F7-8F78-CC69701A9219}" type="presOf" srcId="{AA62BA7E-9960-4ACF-8E33-740B84F92341}" destId="{3CCB73D7-06A4-45ED-B8D2-95B0B4E013D2}" srcOrd="1" destOrd="0" presId="urn:microsoft.com/office/officeart/2005/8/layout/vList4"/>
    <dgm:cxn modelId="{AF12D4DF-38F6-4660-A5F7-096126561D1E}" srcId="{EE3CF11B-6187-4B00-BD19-0D1BC8C4665D}" destId="{950697EA-9DAA-4EF3-8870-6C94FAEF3CB0}" srcOrd="0" destOrd="0" parTransId="{60F025CC-C710-435B-AF34-463336AA0DFA}" sibTransId="{2E4236CC-AF40-4688-9220-824BA28E83A5}"/>
    <dgm:cxn modelId="{16C69CEC-4742-491D-A6C1-7C8E2B54C5AF}" type="presOf" srcId="{950697EA-9DAA-4EF3-8870-6C94FAEF3CB0}" destId="{C818E753-0394-4156-A612-52F5C9146FA0}" srcOrd="1" destOrd="1" presId="urn:microsoft.com/office/officeart/2005/8/layout/vList4"/>
    <dgm:cxn modelId="{7A8B2ED5-354A-4C07-8A94-D0CF10D00377}" type="presParOf" srcId="{F03A984C-0C54-404C-B342-E4188F7C5095}" destId="{9CF9095F-EC5C-4D62-B4DD-CE4DAB7BE219}" srcOrd="0" destOrd="0" presId="urn:microsoft.com/office/officeart/2005/8/layout/vList4"/>
    <dgm:cxn modelId="{F8EA8C5E-D442-4FFE-A7DA-4DC0549B9ACD}" type="presParOf" srcId="{9CF9095F-EC5C-4D62-B4DD-CE4DAB7BE219}" destId="{0152F1F3-50A4-40A4-850B-58BFAADE6E80}" srcOrd="0" destOrd="0" presId="urn:microsoft.com/office/officeart/2005/8/layout/vList4"/>
    <dgm:cxn modelId="{91D1694A-3770-48EE-974B-9D500FEA73EE}" type="presParOf" srcId="{9CF9095F-EC5C-4D62-B4DD-CE4DAB7BE219}" destId="{FA4D45A9-F802-407F-8974-5DCA8BC1E9EF}" srcOrd="1" destOrd="0" presId="urn:microsoft.com/office/officeart/2005/8/layout/vList4"/>
    <dgm:cxn modelId="{C3DA2F6B-39C7-485A-A70F-5BF60EFE236F}" type="presParOf" srcId="{9CF9095F-EC5C-4D62-B4DD-CE4DAB7BE219}" destId="{C818E753-0394-4156-A612-52F5C9146FA0}" srcOrd="2" destOrd="0" presId="urn:microsoft.com/office/officeart/2005/8/layout/vList4"/>
    <dgm:cxn modelId="{B4216D47-0B35-4CA8-B814-52267433C76F}" type="presParOf" srcId="{F03A984C-0C54-404C-B342-E4188F7C5095}" destId="{5D6C736A-C2B9-46A7-8A4C-F475A049E4F5}" srcOrd="1" destOrd="0" presId="urn:microsoft.com/office/officeart/2005/8/layout/vList4"/>
    <dgm:cxn modelId="{0ED341C1-76C1-4CB3-8398-05B90F0D50EB}" type="presParOf" srcId="{F03A984C-0C54-404C-B342-E4188F7C5095}" destId="{123F1DC1-A7F3-4334-AB29-491AE8006DB4}" srcOrd="2" destOrd="0" presId="urn:microsoft.com/office/officeart/2005/8/layout/vList4"/>
    <dgm:cxn modelId="{AD27FEA3-EF29-440C-9AD3-B6F64AC48A79}" type="presParOf" srcId="{123F1DC1-A7F3-4334-AB29-491AE8006DB4}" destId="{C9CD0001-D99E-401D-BE8F-027C5DBB63C4}" srcOrd="0" destOrd="0" presId="urn:microsoft.com/office/officeart/2005/8/layout/vList4"/>
    <dgm:cxn modelId="{4A01A0A1-7756-43A8-9275-B57DBB0CFDD5}" type="presParOf" srcId="{123F1DC1-A7F3-4334-AB29-491AE8006DB4}" destId="{5915095F-8FE2-405A-BF3E-508BDEE0C4C6}" srcOrd="1" destOrd="0" presId="urn:microsoft.com/office/officeart/2005/8/layout/vList4"/>
    <dgm:cxn modelId="{DF153C68-BDF8-4AA4-B109-0104EA48C40D}" type="presParOf" srcId="{123F1DC1-A7F3-4334-AB29-491AE8006DB4}" destId="{3CCB73D7-06A4-45ED-B8D2-95B0B4E013D2}" srcOrd="2" destOrd="0" presId="urn:microsoft.com/office/officeart/2005/8/layout/vList4"/>
    <dgm:cxn modelId="{96957560-B487-4C85-81D9-D00AE15F50F0}" type="presParOf" srcId="{F03A984C-0C54-404C-B342-E4188F7C5095}" destId="{FCE95A09-0EF9-4C2B-8AFC-A712112D4720}" srcOrd="3" destOrd="0" presId="urn:microsoft.com/office/officeart/2005/8/layout/vList4"/>
    <dgm:cxn modelId="{1DC5757F-EAC1-4265-9D5E-87C12E953871}" type="presParOf" srcId="{F03A984C-0C54-404C-B342-E4188F7C5095}" destId="{5B7D1653-3E66-42D9-B685-68F2814C0909}" srcOrd="4" destOrd="0" presId="urn:microsoft.com/office/officeart/2005/8/layout/vList4"/>
    <dgm:cxn modelId="{4C27383A-C85D-44D7-9DF0-C043D3DC0731}" type="presParOf" srcId="{5B7D1653-3E66-42D9-B685-68F2814C0909}" destId="{A12E5ADB-F53A-44A5-9F9E-2185C8D7836A}" srcOrd="0" destOrd="0" presId="urn:microsoft.com/office/officeart/2005/8/layout/vList4"/>
    <dgm:cxn modelId="{F04EA77A-DA94-4BAF-B881-634464316D1B}" type="presParOf" srcId="{5B7D1653-3E66-42D9-B685-68F2814C0909}" destId="{25EA7269-7AB0-4A1E-8B69-2F44FAE9795D}" srcOrd="1" destOrd="0" presId="urn:microsoft.com/office/officeart/2005/8/layout/vList4"/>
    <dgm:cxn modelId="{27525304-871D-4966-BB50-E655D5EB1122}" type="presParOf" srcId="{5B7D1653-3E66-42D9-B685-68F2814C0909}" destId="{D9F115B4-5EDD-41DC-9BD4-0E34B209681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509CD-57A0-4380-BBBA-AEDD7E17BA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24ABF5-1929-498D-949D-AAD0367FAB3C}">
      <dgm:prSet phldrT="[テキスト]" custT="1"/>
      <dgm:spPr>
        <a:solidFill>
          <a:schemeClr val="bg2">
            <a:lumMod val="90000"/>
            <a:alpha val="40000"/>
          </a:schemeClr>
        </a:solidFill>
      </dgm:spPr>
      <dgm:t>
        <a:bodyPr/>
        <a:lstStyle/>
        <a:p>
          <a:endParaRPr kumimoji="1" lang="ja-JP" altLang="en-US" sz="1600" dirty="0">
            <a:latin typeface="ＦＡ 丸ゴシックＭ" panose="020F0609000000000000" pitchFamily="49" charset="-128"/>
            <a:ea typeface="ＦＡ 丸ゴシックＭ" panose="020F0609000000000000" pitchFamily="49" charset="-128"/>
          </a:endParaRPr>
        </a:p>
      </dgm:t>
    </dgm:pt>
    <dgm:pt modelId="{81B04CD6-D417-4E0C-AF76-0F27F148AABB}" type="parTrans" cxnId="{FA29E77F-6DBB-45C7-8AEE-D64D378DA9F3}">
      <dgm:prSet/>
      <dgm:spPr/>
      <dgm:t>
        <a:bodyPr/>
        <a:lstStyle/>
        <a:p>
          <a:endParaRPr kumimoji="1" lang="ja-JP" altLang="en-US"/>
        </a:p>
      </dgm:t>
    </dgm:pt>
    <dgm:pt modelId="{06481B30-E3EE-4117-9832-0A6A0BB5DF11}" type="sibTrans" cxnId="{FA29E77F-6DBB-45C7-8AEE-D64D378DA9F3}">
      <dgm:prSet/>
      <dgm:spPr/>
      <dgm:t>
        <a:bodyPr/>
        <a:lstStyle/>
        <a:p>
          <a:endParaRPr kumimoji="1" lang="ja-JP" altLang="en-US"/>
        </a:p>
      </dgm:t>
    </dgm:pt>
    <dgm:pt modelId="{88337FF0-A279-4B2D-A4D8-1B5284CF649B}">
      <dgm:prSet phldrT="[テキスト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kumimoji="1" lang="ja-JP" altLang="en-US"/>
            <a:t>　</a:t>
          </a:r>
          <a:endParaRPr kumimoji="1" lang="ja-JP" altLang="en-US" dirty="0"/>
        </a:p>
      </dgm:t>
    </dgm:pt>
    <dgm:pt modelId="{C986883E-B4EF-4078-B508-4740CA3A64F6}" type="parTrans" cxnId="{2255B5C4-FE20-4FF9-B112-2187378FF324}">
      <dgm:prSet/>
      <dgm:spPr/>
      <dgm:t>
        <a:bodyPr/>
        <a:lstStyle/>
        <a:p>
          <a:endParaRPr kumimoji="1" lang="ja-JP" altLang="en-US"/>
        </a:p>
      </dgm:t>
    </dgm:pt>
    <dgm:pt modelId="{8BFD414C-E5F2-4953-A6E7-2A42C98D723B}" type="sibTrans" cxnId="{2255B5C4-FE20-4FF9-B112-2187378FF324}">
      <dgm:prSet/>
      <dgm:spPr/>
      <dgm:t>
        <a:bodyPr/>
        <a:lstStyle/>
        <a:p>
          <a:endParaRPr kumimoji="1" lang="ja-JP" altLang="en-US"/>
        </a:p>
      </dgm:t>
    </dgm:pt>
    <dgm:pt modelId="{36BED0C0-BD1E-4339-BEDF-565208956E46}">
      <dgm:prSet phldrT="[テキスト]"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endParaRPr kumimoji="1" lang="ja-JP" altLang="en-US" sz="2000" b="0" dirty="0">
            <a:latin typeface="ＦＡ 丸ゴシックＭ" panose="020F0609000000000000" pitchFamily="49" charset="-128"/>
            <a:ea typeface="ＦＡ 丸ゴシックＭ" panose="020F0609000000000000" pitchFamily="49" charset="-128"/>
          </a:endParaRPr>
        </a:p>
      </dgm:t>
    </dgm:pt>
    <dgm:pt modelId="{2E8F44F4-1E6E-4A17-803B-BCCEB28483EB}" type="parTrans" cxnId="{5BAA8907-23F0-4368-BBF6-0D471CBDEC06}">
      <dgm:prSet/>
      <dgm:spPr/>
      <dgm:t>
        <a:bodyPr/>
        <a:lstStyle/>
        <a:p>
          <a:endParaRPr kumimoji="1" lang="ja-JP" altLang="en-US"/>
        </a:p>
      </dgm:t>
    </dgm:pt>
    <dgm:pt modelId="{A23DE57D-0F58-45DE-A25F-66C8668E0EBE}" type="sibTrans" cxnId="{5BAA8907-23F0-4368-BBF6-0D471CBDEC06}">
      <dgm:prSet/>
      <dgm:spPr/>
      <dgm:t>
        <a:bodyPr/>
        <a:lstStyle/>
        <a:p>
          <a:endParaRPr kumimoji="1" lang="ja-JP" altLang="en-US"/>
        </a:p>
      </dgm:t>
    </dgm:pt>
    <dgm:pt modelId="{745E0CDC-1288-4525-BCBA-CFB5369FF724}" type="pres">
      <dgm:prSet presAssocID="{B6C509CD-57A0-4380-BBBA-AEDD7E17BA83}" presName="compositeShape" presStyleCnt="0">
        <dgm:presLayoutVars>
          <dgm:chMax val="7"/>
          <dgm:dir/>
          <dgm:resizeHandles val="exact"/>
        </dgm:presLayoutVars>
      </dgm:prSet>
      <dgm:spPr/>
    </dgm:pt>
    <dgm:pt modelId="{4FB61C1B-23F7-45B4-A82F-48E9CFD37035}" type="pres">
      <dgm:prSet presAssocID="{7024ABF5-1929-498D-949D-AAD0367FAB3C}" presName="circ1" presStyleLbl="vennNode1" presStyleIdx="0" presStyleCnt="3"/>
      <dgm:spPr/>
    </dgm:pt>
    <dgm:pt modelId="{DCE10710-70AD-42AC-93F8-B5D71D9C1D20}" type="pres">
      <dgm:prSet presAssocID="{7024ABF5-1929-498D-949D-AAD0367FAB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2EBB3C-3BED-436F-9649-A37FA9C00DCF}" type="pres">
      <dgm:prSet presAssocID="{88337FF0-A279-4B2D-A4D8-1B5284CF649B}" presName="circ2" presStyleLbl="vennNode1" presStyleIdx="1" presStyleCnt="3"/>
      <dgm:spPr/>
    </dgm:pt>
    <dgm:pt modelId="{B3A30869-14E8-4186-982B-BEA35230E98D}" type="pres">
      <dgm:prSet presAssocID="{88337FF0-A279-4B2D-A4D8-1B5284CF64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86B8630-588E-41B3-9CF0-94624766288B}" type="pres">
      <dgm:prSet presAssocID="{36BED0C0-BD1E-4339-BEDF-565208956E46}" presName="circ3" presStyleLbl="vennNode1" presStyleIdx="2" presStyleCnt="3"/>
      <dgm:spPr/>
    </dgm:pt>
    <dgm:pt modelId="{2D9BBCC1-002E-4FDE-B8D2-A9F9005876EA}" type="pres">
      <dgm:prSet presAssocID="{36BED0C0-BD1E-4339-BEDF-565208956E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BAA8907-23F0-4368-BBF6-0D471CBDEC06}" srcId="{B6C509CD-57A0-4380-BBBA-AEDD7E17BA83}" destId="{36BED0C0-BD1E-4339-BEDF-565208956E46}" srcOrd="2" destOrd="0" parTransId="{2E8F44F4-1E6E-4A17-803B-BCCEB28483EB}" sibTransId="{A23DE57D-0F58-45DE-A25F-66C8668E0EBE}"/>
    <dgm:cxn modelId="{B006AC3A-76CB-4590-99A9-CBDAA6372DD8}" type="presOf" srcId="{88337FF0-A279-4B2D-A4D8-1B5284CF649B}" destId="{B3A30869-14E8-4186-982B-BEA35230E98D}" srcOrd="1" destOrd="0" presId="urn:microsoft.com/office/officeart/2005/8/layout/venn1"/>
    <dgm:cxn modelId="{BBA3B247-9B8A-4E1A-B788-E1F1178F698C}" type="presOf" srcId="{88337FF0-A279-4B2D-A4D8-1B5284CF649B}" destId="{C52EBB3C-3BED-436F-9649-A37FA9C00DCF}" srcOrd="0" destOrd="0" presId="urn:microsoft.com/office/officeart/2005/8/layout/venn1"/>
    <dgm:cxn modelId="{CAC57968-D9AC-4FF1-8590-29EDC7FD35CD}" type="presOf" srcId="{7024ABF5-1929-498D-949D-AAD0367FAB3C}" destId="{4FB61C1B-23F7-45B4-A82F-48E9CFD37035}" srcOrd="0" destOrd="0" presId="urn:microsoft.com/office/officeart/2005/8/layout/venn1"/>
    <dgm:cxn modelId="{52F08F70-5D45-49E6-8526-F2204E1FCD5B}" type="presOf" srcId="{36BED0C0-BD1E-4339-BEDF-565208956E46}" destId="{F86B8630-588E-41B3-9CF0-94624766288B}" srcOrd="0" destOrd="0" presId="urn:microsoft.com/office/officeart/2005/8/layout/venn1"/>
    <dgm:cxn modelId="{FA29E77F-6DBB-45C7-8AEE-D64D378DA9F3}" srcId="{B6C509CD-57A0-4380-BBBA-AEDD7E17BA83}" destId="{7024ABF5-1929-498D-949D-AAD0367FAB3C}" srcOrd="0" destOrd="0" parTransId="{81B04CD6-D417-4E0C-AF76-0F27F148AABB}" sibTransId="{06481B30-E3EE-4117-9832-0A6A0BB5DF11}"/>
    <dgm:cxn modelId="{1905BC85-FCE8-45C7-8400-B79BA14CE9BA}" type="presOf" srcId="{36BED0C0-BD1E-4339-BEDF-565208956E46}" destId="{2D9BBCC1-002E-4FDE-B8D2-A9F9005876EA}" srcOrd="1" destOrd="0" presId="urn:microsoft.com/office/officeart/2005/8/layout/venn1"/>
    <dgm:cxn modelId="{AAA92BA1-F162-4C2D-B6FF-4389C237FC51}" type="presOf" srcId="{B6C509CD-57A0-4380-BBBA-AEDD7E17BA83}" destId="{745E0CDC-1288-4525-BCBA-CFB5369FF724}" srcOrd="0" destOrd="0" presId="urn:microsoft.com/office/officeart/2005/8/layout/venn1"/>
    <dgm:cxn modelId="{2255B5C4-FE20-4FF9-B112-2187378FF324}" srcId="{B6C509CD-57A0-4380-BBBA-AEDD7E17BA83}" destId="{88337FF0-A279-4B2D-A4D8-1B5284CF649B}" srcOrd="1" destOrd="0" parTransId="{C986883E-B4EF-4078-B508-4740CA3A64F6}" sibTransId="{8BFD414C-E5F2-4953-A6E7-2A42C98D723B}"/>
    <dgm:cxn modelId="{BF99DAE5-333F-42C0-8EDE-E124C09AD21E}" type="presOf" srcId="{7024ABF5-1929-498D-949D-AAD0367FAB3C}" destId="{DCE10710-70AD-42AC-93F8-B5D71D9C1D20}" srcOrd="1" destOrd="0" presId="urn:microsoft.com/office/officeart/2005/8/layout/venn1"/>
    <dgm:cxn modelId="{B70A03BF-1B00-4F3B-89CD-809B6F7FC057}" type="presParOf" srcId="{745E0CDC-1288-4525-BCBA-CFB5369FF724}" destId="{4FB61C1B-23F7-45B4-A82F-48E9CFD37035}" srcOrd="0" destOrd="0" presId="urn:microsoft.com/office/officeart/2005/8/layout/venn1"/>
    <dgm:cxn modelId="{EEB83BA8-FFF5-4E02-973B-8D55234D1D5D}" type="presParOf" srcId="{745E0CDC-1288-4525-BCBA-CFB5369FF724}" destId="{DCE10710-70AD-42AC-93F8-B5D71D9C1D20}" srcOrd="1" destOrd="0" presId="urn:microsoft.com/office/officeart/2005/8/layout/venn1"/>
    <dgm:cxn modelId="{3D61B78F-7210-4908-89E2-8E0ABF53005A}" type="presParOf" srcId="{745E0CDC-1288-4525-BCBA-CFB5369FF724}" destId="{C52EBB3C-3BED-436F-9649-A37FA9C00DCF}" srcOrd="2" destOrd="0" presId="urn:microsoft.com/office/officeart/2005/8/layout/venn1"/>
    <dgm:cxn modelId="{28A6F4BD-6AF7-4386-95FF-1219D037737E}" type="presParOf" srcId="{745E0CDC-1288-4525-BCBA-CFB5369FF724}" destId="{B3A30869-14E8-4186-982B-BEA35230E98D}" srcOrd="3" destOrd="0" presId="urn:microsoft.com/office/officeart/2005/8/layout/venn1"/>
    <dgm:cxn modelId="{EE0CACF3-F78B-4FE1-B892-B95C891D20C0}" type="presParOf" srcId="{745E0CDC-1288-4525-BCBA-CFB5369FF724}" destId="{F86B8630-588E-41B3-9CF0-94624766288B}" srcOrd="4" destOrd="0" presId="urn:microsoft.com/office/officeart/2005/8/layout/venn1"/>
    <dgm:cxn modelId="{CCC4520A-9E79-4785-973B-6AD453FDA325}" type="presParOf" srcId="{745E0CDC-1288-4525-BCBA-CFB5369FF724}" destId="{2D9BBCC1-002E-4FDE-B8D2-A9F9005876E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2F1F3-50A4-40A4-850B-58BFAADE6E80}">
      <dsp:nvSpPr>
        <dsp:cNvPr id="0" name=""/>
        <dsp:cNvSpPr/>
      </dsp:nvSpPr>
      <dsp:spPr>
        <a:xfrm>
          <a:off x="0" y="31380"/>
          <a:ext cx="8195622" cy="135674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en-US" altLang="ja-JP" sz="1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RICOH CMS </a:t>
          </a:r>
          <a:r>
            <a:rPr kumimoji="1" lang="ja-JP" altLang="en-US" sz="1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認定 </a:t>
          </a:r>
          <a:r>
            <a:rPr kumimoji="1" lang="en-US" altLang="ja-JP" sz="1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(2005)</a:t>
          </a:r>
          <a:r>
            <a:rPr kumimoji="1" lang="ja-JP" altLang="en-US" sz="1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　 取得</a:t>
          </a:r>
          <a:endParaRPr kumimoji="1" lang="en-US" altLang="ja-JP" sz="11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・横浜は組み立て・アッセンブリラインを保有、北上は金型製造部門を保有</a:t>
          </a:r>
          <a:endParaRPr kumimoji="1" lang="en-US" altLang="ja-JP" sz="11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加飾品の外注ネットワークを保持</a:t>
          </a:r>
          <a:endParaRPr kumimoji="1" lang="en-US" altLang="ja-JP" sz="12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・横浜は都心近郊の駅から</a:t>
          </a:r>
          <a:r>
            <a:rPr kumimoji="1" lang="en-US" altLang="ja-JP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分の好立地</a:t>
          </a:r>
          <a:endParaRPr kumimoji="1" lang="en-US" altLang="ja-JP" sz="16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11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741945" y="31380"/>
        <a:ext cx="6453676" cy="1356742"/>
      </dsp:txXfrm>
    </dsp:sp>
    <dsp:sp modelId="{FA4D45A9-F802-407F-8974-5DCA8BC1E9EF}">
      <dsp:nvSpPr>
        <dsp:cNvPr id="0" name=""/>
        <dsp:cNvSpPr/>
      </dsp:nvSpPr>
      <dsp:spPr>
        <a:xfrm>
          <a:off x="341542" y="243196"/>
          <a:ext cx="1161680" cy="8703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D0001-D99E-401D-BE8F-027C5DBB63C4}">
      <dsp:nvSpPr>
        <dsp:cNvPr id="0" name=""/>
        <dsp:cNvSpPr/>
      </dsp:nvSpPr>
      <dsp:spPr>
        <a:xfrm>
          <a:off x="0" y="1461485"/>
          <a:ext cx="8195622" cy="129582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en-US" altLang="ja-JP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ISO 9001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認定　取得</a:t>
          </a:r>
          <a:endParaRPr kumimoji="1" lang="en-US" altLang="ja-JP" sz="12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・車載部品製造の長年の実績あり、伴う高いレベルの品質管理体制。</a:t>
          </a:r>
          <a:endParaRPr kumimoji="1" lang="en-US" altLang="ja-JP" sz="12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・ベトナム工場を保有</a:t>
          </a:r>
          <a:endParaRPr kumimoji="1" lang="ja-JP" altLang="en-US" sz="18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741945" y="1461485"/>
        <a:ext cx="6453676" cy="1295820"/>
      </dsp:txXfrm>
    </dsp:sp>
    <dsp:sp modelId="{5915095F-8FE2-405A-BF3E-508BDEE0C4C6}">
      <dsp:nvSpPr>
        <dsp:cNvPr id="0" name=""/>
        <dsp:cNvSpPr/>
      </dsp:nvSpPr>
      <dsp:spPr>
        <a:xfrm>
          <a:off x="264651" y="1687733"/>
          <a:ext cx="1271108" cy="822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E5ADB-F53A-44A5-9F9E-2185C8D7836A}">
      <dsp:nvSpPr>
        <dsp:cNvPr id="0" name=""/>
        <dsp:cNvSpPr/>
      </dsp:nvSpPr>
      <dsp:spPr>
        <a:xfrm>
          <a:off x="0" y="2861157"/>
          <a:ext cx="8195622" cy="141886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</a:t>
          </a:r>
          <a:r>
            <a:rPr kumimoji="1" lang="en-US" altLang="ja-JP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ISO 9001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認定  取得</a:t>
          </a:r>
          <a:endParaRPr kumimoji="1" lang="en-US" altLang="ja-JP" sz="12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・ゴーグルケースやカレンダーケース（意匠登録 有）等、透明品の生産にノウハウ</a:t>
          </a:r>
          <a:endParaRPr kumimoji="1" lang="en-US" altLang="ja-JP" sz="12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・広大な敷地の下、</a:t>
          </a:r>
          <a:r>
            <a:rPr kumimoji="1" lang="en-US" altLang="ja-JP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4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ｔ、</a:t>
          </a:r>
          <a:r>
            <a:rPr kumimoji="1" lang="en-US" altLang="ja-JP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ｔ、</a:t>
          </a:r>
          <a:r>
            <a:rPr kumimoji="1" lang="en-US" altLang="ja-JP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1.5ton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の大型トラック車を配備</a:t>
          </a:r>
          <a:endParaRPr kumimoji="1" lang="en-US" altLang="ja-JP" sz="12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・三次元測定機を保有しており、高い品質管理を維持</a:t>
          </a:r>
          <a:endParaRPr kumimoji="1" lang="ja-JP" altLang="en-US" sz="18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741945" y="2861157"/>
        <a:ext cx="6453676" cy="1418866"/>
      </dsp:txXfrm>
    </dsp:sp>
    <dsp:sp modelId="{25EA7269-7AB0-4A1E-8B69-2F44FAE9795D}">
      <dsp:nvSpPr>
        <dsp:cNvPr id="0" name=""/>
        <dsp:cNvSpPr/>
      </dsp:nvSpPr>
      <dsp:spPr>
        <a:xfrm>
          <a:off x="228894" y="3213621"/>
          <a:ext cx="1334099" cy="822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61C1B-23F7-45B4-A82F-48E9CFD37035}">
      <dsp:nvSpPr>
        <dsp:cNvPr id="0" name=""/>
        <dsp:cNvSpPr/>
      </dsp:nvSpPr>
      <dsp:spPr>
        <a:xfrm>
          <a:off x="2390106" y="66930"/>
          <a:ext cx="3212674" cy="3212674"/>
        </a:xfrm>
        <a:prstGeom prst="ellipse">
          <a:avLst/>
        </a:prstGeom>
        <a:solidFill>
          <a:schemeClr val="bg2">
            <a:lumMod val="90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 dirty="0">
            <a:latin typeface="ＦＡ 丸ゴシックＭ" panose="020F0609000000000000" pitchFamily="49" charset="-128"/>
            <a:ea typeface="ＦＡ 丸ゴシックＭ" panose="020F0609000000000000" pitchFamily="49" charset="-128"/>
          </a:endParaRPr>
        </a:p>
      </dsp:txBody>
      <dsp:txXfrm>
        <a:off x="2818463" y="629148"/>
        <a:ext cx="2355961" cy="1445703"/>
      </dsp:txXfrm>
    </dsp:sp>
    <dsp:sp modelId="{C52EBB3C-3BED-436F-9649-A37FA9C00DCF}">
      <dsp:nvSpPr>
        <dsp:cNvPr id="0" name=""/>
        <dsp:cNvSpPr/>
      </dsp:nvSpPr>
      <dsp:spPr>
        <a:xfrm>
          <a:off x="3549346" y="2074852"/>
          <a:ext cx="3212674" cy="3212674"/>
        </a:xfrm>
        <a:prstGeom prst="ellipse">
          <a:avLst/>
        </a:prstGeom>
        <a:solidFill>
          <a:schemeClr val="accent2">
            <a:alpha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500" kern="1200"/>
            <a:t>　</a:t>
          </a:r>
          <a:endParaRPr kumimoji="1" lang="ja-JP" altLang="en-US" sz="6500" kern="1200" dirty="0"/>
        </a:p>
      </dsp:txBody>
      <dsp:txXfrm>
        <a:off x="4531889" y="2904793"/>
        <a:ext cx="1927604" cy="1766971"/>
      </dsp:txXfrm>
    </dsp:sp>
    <dsp:sp modelId="{F86B8630-588E-41B3-9CF0-94624766288B}">
      <dsp:nvSpPr>
        <dsp:cNvPr id="0" name=""/>
        <dsp:cNvSpPr/>
      </dsp:nvSpPr>
      <dsp:spPr>
        <a:xfrm>
          <a:off x="1230866" y="2074852"/>
          <a:ext cx="3212674" cy="3212674"/>
        </a:xfrm>
        <a:prstGeom prst="ellipse">
          <a:avLst/>
        </a:prstGeom>
        <a:solidFill>
          <a:schemeClr val="accent4">
            <a:lumMod val="40000"/>
            <a:lumOff val="60000"/>
            <a:alpha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0" kern="1200" dirty="0">
            <a:latin typeface="ＦＡ 丸ゴシックＭ" panose="020F0609000000000000" pitchFamily="49" charset="-128"/>
            <a:ea typeface="ＦＡ 丸ゴシックＭ" panose="020F0609000000000000" pitchFamily="49" charset="-128"/>
          </a:endParaRPr>
        </a:p>
      </dsp:txBody>
      <dsp:txXfrm>
        <a:off x="1533393" y="2904793"/>
        <a:ext cx="1927604" cy="1766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6650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6650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r">
              <a:defRPr sz="1200"/>
            </a:lvl1pPr>
          </a:lstStyle>
          <a:p>
            <a:fld id="{2CC44982-2870-4D2E-B382-81BE80462F1A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8" tIns="46079" rIns="92158" bIns="460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6" y="4718171"/>
            <a:ext cx="5440680" cy="4469844"/>
          </a:xfrm>
          <a:prstGeom prst="rect">
            <a:avLst/>
          </a:prstGeom>
        </p:spPr>
        <p:txBody>
          <a:bodyPr vert="horz" lIns="92158" tIns="46079" rIns="92158" bIns="460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4615"/>
            <a:ext cx="2947035" cy="496650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242" y="9434615"/>
            <a:ext cx="2947035" cy="496650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r">
              <a:defRPr sz="1200"/>
            </a:lvl1pPr>
          </a:lstStyle>
          <a:p>
            <a:fld id="{E2ABD16A-9192-4AC6-9296-C474ADA75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04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D16A-9192-4AC6-9296-C474ADA754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53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D16A-9192-4AC6-9296-C474ADA754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59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D16A-9192-4AC6-9296-C474ADA754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59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D16A-9192-4AC6-9296-C474ADA7546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59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D16A-9192-4AC6-9296-C474ADA7546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59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D16A-9192-4AC6-9296-C474ADA7546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59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3C3-0951-4051-A3CD-028C2B0140DC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D96-44B2-49CA-B895-57F049DDCC3C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942E-CD9D-4640-A37A-69ED198681E5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0F61-05FB-47CB-AD6E-0EDCF048FA0F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BC9C-4D85-429E-BA02-FEF1B91D1B85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444E-4B10-468C-AC4A-EE45DA9EAEB0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19D6-6985-4BE3-ADBB-448BB1FA4CAB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8981-A563-4595-B858-2C747E9C67BC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CD03-7384-4B47-BB50-11323EFF125E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CF7B-33D3-4551-A1CC-7CAEFBA893B7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E452-6BEB-4791-AD22-9E2470AC2345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0AAFF8-C2B9-4F2D-834E-B15B86DC1A47}" type="datetime1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AB87DB-F417-45A7-A3CC-DE99CC1AAE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584684"/>
            <a:ext cx="7772400" cy="374441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河村樹脂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東和プラスチックス</a:t>
            </a:r>
            <a:br>
              <a:rPr lang="en-US" altLang="ja-JP" b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港化成工業</a:t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WAAZWIZ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 射出成形部門</a:t>
            </a:r>
            <a:b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会社説明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339752" y="35370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1941476" y="3392996"/>
            <a:ext cx="5544616" cy="72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83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3532560"/>
            <a:ext cx="914400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cmpd="sng">
            <a:noFill/>
          </a:ln>
        </p:spPr>
        <p:txBody>
          <a:bodyPr>
            <a:normAutofit/>
          </a:bodyPr>
          <a:lstStyle/>
          <a:p>
            <a:r>
              <a:rPr kumimoji="1"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About Us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特徴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6490" y="1020408"/>
            <a:ext cx="819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WAAZWIZ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グループ各社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、４０年以上の経験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幅広いニーズにお応えします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4078632672"/>
              </p:ext>
            </p:extLst>
          </p:nvPr>
        </p:nvGraphicFramePr>
        <p:xfrm>
          <a:off x="476489" y="1484784"/>
          <a:ext cx="819562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スライド番号プレースホルダー 6"/>
          <p:cNvSpPr txBox="1">
            <a:spLocks/>
          </p:cNvSpPr>
          <p:nvPr/>
        </p:nvSpPr>
        <p:spPr>
          <a:xfrm>
            <a:off x="8640000" y="6408000"/>
            <a:ext cx="502920" cy="502920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AA0B78-8533-9DDE-CAEA-8C924F8AB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4725145"/>
            <a:ext cx="85093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3789040"/>
            <a:ext cx="914400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496582276"/>
              </p:ext>
            </p:extLst>
          </p:nvPr>
        </p:nvGraphicFramePr>
        <p:xfrm>
          <a:off x="539552" y="787775"/>
          <a:ext cx="7992888" cy="53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cmpd="sng">
            <a:noFill/>
          </a:ln>
        </p:spPr>
        <p:txBody>
          <a:bodyPr>
            <a:normAutofit/>
          </a:bodyPr>
          <a:lstStyle/>
          <a:p>
            <a:pPr algn="l"/>
            <a:r>
              <a:rPr kumimoji="1"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Segment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製造分類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40000" y="6408000"/>
            <a:ext cx="502920" cy="502920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73273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河村樹脂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5302692"/>
            <a:ext cx="3168352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港化成工業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50836" y="5302692"/>
            <a:ext cx="4088645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東和プラスチックス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15490" y="17020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樹脂製品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70908" y="21361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半導体関連部品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29001" y="25681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小型精密部品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38655" y="473704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ワイヤーハーネス部品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06528" y="382361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自動車関連部品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3796" y="12650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汎用工業部品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6E321D-0EE2-449B-AA5B-EE36EEE12601}"/>
              </a:ext>
            </a:extLst>
          </p:cNvPr>
          <p:cNvSpPr txBox="1"/>
          <p:nvPr/>
        </p:nvSpPr>
        <p:spPr>
          <a:xfrm>
            <a:off x="1936011" y="38267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雑貨・日用品部品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FCB6BE4-4E56-46AA-A169-6B8D59FDF6FC}"/>
              </a:ext>
            </a:extLst>
          </p:cNvPr>
          <p:cNvSpPr txBox="1"/>
          <p:nvPr/>
        </p:nvSpPr>
        <p:spPr>
          <a:xfrm>
            <a:off x="1848649" y="42773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電機部材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3D357F-46EA-4DDF-A849-16D108DFBEF6}"/>
              </a:ext>
            </a:extLst>
          </p:cNvPr>
          <p:cNvSpPr txBox="1"/>
          <p:nvPr/>
        </p:nvSpPr>
        <p:spPr>
          <a:xfrm>
            <a:off x="1936011" y="474022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アミューズメント部品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71F2002-4E5B-4F11-9273-7C323CA865EA}"/>
              </a:ext>
            </a:extLst>
          </p:cNvPr>
          <p:cNvSpPr txBox="1"/>
          <p:nvPr/>
        </p:nvSpPr>
        <p:spPr>
          <a:xfrm>
            <a:off x="5191113" y="427738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コネクタ関連部品</a:t>
            </a:r>
          </a:p>
        </p:txBody>
      </p:sp>
    </p:spTree>
    <p:extLst>
      <p:ext uri="{BB962C8B-B14F-4D97-AF65-F5344CB8AC3E}">
        <p14:creationId xmlns:p14="http://schemas.microsoft.com/office/powerpoint/2010/main" val="50025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EE5003-2FCB-412D-99D9-B6FB4A85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620422" cy="45792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ベトナム 地図 イラスト に対する画像結果">
            <a:extLst>
              <a:ext uri="{FF2B5EF4-FFF2-40B4-BE49-F238E27FC236}">
                <a16:creationId xmlns:a16="http://schemas.microsoft.com/office/drawing/2014/main" id="{1FDA4BDD-F66B-F3E7-2F44-B6D1FC85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2" y="1371132"/>
            <a:ext cx="1316924" cy="13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D2DB476-8EE1-4B65-A496-F380F337E16F}"/>
              </a:ext>
            </a:extLst>
          </p:cNvPr>
          <p:cNvGrpSpPr/>
          <p:nvPr/>
        </p:nvGrpSpPr>
        <p:grpSpPr>
          <a:xfrm>
            <a:off x="1" y="433034"/>
            <a:ext cx="9143999" cy="4985416"/>
            <a:chOff x="1170704" y="-376605"/>
            <a:chExt cx="8009184" cy="4443594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6EB03BB-1E9D-45EC-9C89-17E90C093A33}"/>
                </a:ext>
              </a:extLst>
            </p:cNvPr>
            <p:cNvSpPr txBox="1"/>
            <p:nvPr/>
          </p:nvSpPr>
          <p:spPr>
            <a:xfrm>
              <a:off x="1170704" y="-376605"/>
              <a:ext cx="8009184" cy="41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ワーズウィズ 射出グループ拠点</a:t>
              </a:r>
              <a:endParaRPr lang="en-US" altLang="ja-JP" sz="2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3E7E5D-2AA7-4FC9-B965-ACB7E2B904F4}"/>
                </a:ext>
              </a:extLst>
            </p:cNvPr>
            <p:cNvSpPr txBox="1"/>
            <p:nvPr/>
          </p:nvSpPr>
          <p:spPr>
            <a:xfrm>
              <a:off x="5217708" y="96106"/>
              <a:ext cx="3961234" cy="39708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5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★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㈱河村樹脂　横浜本社・工場　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 従業員 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成型機 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14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台　 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</a:t>
              </a:r>
              <a:endParaRPr lang="en-US" altLang="ja-JP" sz="15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■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㈱河村樹脂　北上工場（旧北進技研）</a:t>
              </a:r>
              <a:endParaRPr lang="en-US" altLang="ja-JP" sz="15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 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従業員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成型機 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台　 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 　　　　　　</a:t>
              </a:r>
              <a:endParaRPr lang="en-US" altLang="ja-JP" sz="15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▲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東和プラスチックス㈱　綱島本社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　従業員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　成型機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：（ｸﾞﾙｰﾌﾟ各所へ移管済）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㈱港化成工業 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 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従業員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40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 成型機 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25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台　 　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▲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東和プラスチックス　ベトナム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従業員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　成型機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	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：  </a:t>
              </a:r>
              <a:r>
                <a:rPr lang="en-US" altLang="ja-JP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lang="ja-JP" altLang="en-US" sz="15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45D7CF4-2172-4016-9CD1-F1C00EF28B7F}"/>
                </a:ext>
              </a:extLst>
            </p:cNvPr>
            <p:cNvSpPr txBox="1"/>
            <p:nvPr/>
          </p:nvSpPr>
          <p:spPr>
            <a:xfrm>
              <a:off x="3823924" y="1651934"/>
              <a:ext cx="335017" cy="21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■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29A81ED-443B-4135-AFDD-49B389B2A97D}"/>
                </a:ext>
              </a:extLst>
            </p:cNvPr>
            <p:cNvSpPr txBox="1"/>
            <p:nvPr/>
          </p:nvSpPr>
          <p:spPr>
            <a:xfrm>
              <a:off x="3341077" y="2733271"/>
              <a:ext cx="335017" cy="21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★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09A1826-D9B0-4E9D-B036-3E1CB0D23D11}"/>
                </a:ext>
              </a:extLst>
            </p:cNvPr>
            <p:cNvSpPr txBox="1"/>
            <p:nvPr/>
          </p:nvSpPr>
          <p:spPr>
            <a:xfrm>
              <a:off x="3409295" y="2715232"/>
              <a:ext cx="335016" cy="21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▲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32851BD-0805-47FA-91D2-9811771890CE}"/>
                </a:ext>
              </a:extLst>
            </p:cNvPr>
            <p:cNvSpPr txBox="1"/>
            <p:nvPr/>
          </p:nvSpPr>
          <p:spPr>
            <a:xfrm>
              <a:off x="3641921" y="2550482"/>
              <a:ext cx="335017" cy="21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</a:p>
          </p:txBody>
        </p:sp>
      </p:grp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9AF154E0-83BC-492A-87FC-40A648B88921}"/>
              </a:ext>
            </a:extLst>
          </p:cNvPr>
          <p:cNvSpPr txBox="1">
            <a:spLocks/>
          </p:cNvSpPr>
          <p:nvPr/>
        </p:nvSpPr>
        <p:spPr>
          <a:xfrm>
            <a:off x="8640000" y="6408000"/>
            <a:ext cx="502920" cy="502920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スライド番号プレースホルダー 6">
            <a:extLst>
              <a:ext uri="{FF2B5EF4-FFF2-40B4-BE49-F238E27FC236}">
                <a16:creationId xmlns:a16="http://schemas.microsoft.com/office/drawing/2014/main" id="{303E3DB6-D21A-40C9-A372-D1993679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366875"/>
            <a:ext cx="502920" cy="502920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B70026-567D-C08F-C86B-296ABE4F5EF1}"/>
              </a:ext>
            </a:extLst>
          </p:cNvPr>
          <p:cNvSpPr txBox="1"/>
          <p:nvPr/>
        </p:nvSpPr>
        <p:spPr>
          <a:xfrm>
            <a:off x="1165180" y="2276872"/>
            <a:ext cx="382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▲</a:t>
            </a:r>
          </a:p>
        </p:txBody>
      </p:sp>
    </p:spTree>
    <p:extLst>
      <p:ext uri="{BB962C8B-B14F-4D97-AF65-F5344CB8AC3E}">
        <p14:creationId xmlns:p14="http://schemas.microsoft.com/office/powerpoint/2010/main" val="32344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8496" y="3789040"/>
            <a:ext cx="914400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95536" y="1029910"/>
            <a:ext cx="8301608" cy="5135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184" y="83450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★所有射出成形機数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68068"/>
              </p:ext>
            </p:extLst>
          </p:nvPr>
        </p:nvGraphicFramePr>
        <p:xfrm>
          <a:off x="35496" y="1502608"/>
          <a:ext cx="9100014" cy="3830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5662525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20918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8452345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50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37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5060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75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130140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220230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350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小計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河村樹脂 横浜本社</a:t>
                      </a:r>
                      <a:endParaRPr kumimoji="1" lang="en-US" altLang="ja-JP"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河村樹脂 北上工場</a:t>
                      </a:r>
                      <a:endParaRPr kumimoji="1" lang="en-US" altLang="ja-JP"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港化成工業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081162"/>
                  </a:ext>
                </a:extLst>
              </a:tr>
              <a:tr h="637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国外</a:t>
                      </a:r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ﾍﾞﾄﾅﾑ</a:t>
                      </a:r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5055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75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130140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180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220230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350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小計</a:t>
                      </a:r>
                      <a:endParaRPr kumimoji="1" lang="en-US" altLang="ja-JP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TOWA</a:t>
                      </a: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PLASTICS</a:t>
                      </a: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VN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mpd="sng">
                      <a:noFill/>
                      <a:prstDash val="solid"/>
                    </a:lnBlToTr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スライド番号プレースホルダー 6"/>
          <p:cNvSpPr txBox="1">
            <a:spLocks/>
          </p:cNvSpPr>
          <p:nvPr/>
        </p:nvSpPr>
        <p:spPr>
          <a:xfrm>
            <a:off x="8640000" y="6408000"/>
            <a:ext cx="502920" cy="502920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A0406D-4210-4BA8-AE41-EBD6734F0E98}"/>
              </a:ext>
            </a:extLst>
          </p:cNvPr>
          <p:cNvSpPr/>
          <p:nvPr/>
        </p:nvSpPr>
        <p:spPr>
          <a:xfrm>
            <a:off x="6913252" y="1160633"/>
            <a:ext cx="2261690" cy="425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横軸単位　型締め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ton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F2ED8EED-BA75-79DB-9A45-89D3DE3D5BE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  <a:ln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Facility</a:t>
            </a:r>
            <a:r>
              <a:rPr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成形機</a:t>
            </a:r>
          </a:p>
        </p:txBody>
      </p:sp>
    </p:spTree>
    <p:extLst>
      <p:ext uri="{BB962C8B-B14F-4D97-AF65-F5344CB8AC3E}">
        <p14:creationId xmlns:p14="http://schemas.microsoft.com/office/powerpoint/2010/main" val="210061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3821594"/>
            <a:ext cx="914400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51520" y="2061688"/>
            <a:ext cx="8640960" cy="575224"/>
            <a:chOff x="467544" y="1251383"/>
            <a:chExt cx="8640960" cy="1210716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11560" y="1484784"/>
              <a:ext cx="8496944" cy="977315"/>
              <a:chOff x="611560" y="1484784"/>
              <a:chExt cx="8496944" cy="977315"/>
            </a:xfrm>
          </p:grpSpPr>
          <p:sp>
            <p:nvSpPr>
              <p:cNvPr id="16" name="角丸四角形 15"/>
              <p:cNvSpPr/>
              <p:nvPr/>
            </p:nvSpPr>
            <p:spPr>
              <a:xfrm>
                <a:off x="611560" y="1772816"/>
                <a:ext cx="8496944" cy="68928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2051720" y="1484784"/>
                <a:ext cx="6768752" cy="48069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5" name="対角する 2 つの角を切り取った四角形 14"/>
            <p:cNvSpPr/>
            <p:nvPr/>
          </p:nvSpPr>
          <p:spPr>
            <a:xfrm>
              <a:off x="467544" y="1251383"/>
              <a:ext cx="1507430" cy="627696"/>
            </a:xfrm>
            <a:prstGeom prst="snip2Diag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bg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河村樹脂</a:t>
              </a:r>
              <a:endPara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323528" y="4022523"/>
            <a:ext cx="8496944" cy="1998765"/>
            <a:chOff x="611560" y="1484784"/>
            <a:chExt cx="8496944" cy="4206944"/>
          </a:xfrm>
        </p:grpSpPr>
        <p:sp>
          <p:nvSpPr>
            <p:cNvPr id="57" name="角丸四角形 56"/>
            <p:cNvSpPr/>
            <p:nvPr/>
          </p:nvSpPr>
          <p:spPr>
            <a:xfrm>
              <a:off x="611560" y="1772816"/>
              <a:ext cx="8496944" cy="68928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2051720" y="1484784"/>
              <a:ext cx="6768752" cy="4806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" name="角丸四角形 57">
              <a:extLst>
                <a:ext uri="{FF2B5EF4-FFF2-40B4-BE49-F238E27FC236}">
                  <a16:creationId xmlns:a16="http://schemas.microsoft.com/office/drawing/2014/main" id="{AEE7F206-EFF1-42A9-2C56-FB75CF683444}"/>
                </a:ext>
              </a:extLst>
            </p:cNvPr>
            <p:cNvSpPr/>
            <p:nvPr/>
          </p:nvSpPr>
          <p:spPr>
            <a:xfrm>
              <a:off x="2051720" y="5211030"/>
              <a:ext cx="6768752" cy="4806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角丸四角形 57">
              <a:extLst>
                <a:ext uri="{FF2B5EF4-FFF2-40B4-BE49-F238E27FC236}">
                  <a16:creationId xmlns:a16="http://schemas.microsoft.com/office/drawing/2014/main" id="{E91DD00C-D440-2AE0-2641-F67A3588D808}"/>
                </a:ext>
              </a:extLst>
            </p:cNvPr>
            <p:cNvSpPr/>
            <p:nvPr/>
          </p:nvSpPr>
          <p:spPr>
            <a:xfrm>
              <a:off x="2051720" y="5193234"/>
              <a:ext cx="6768752" cy="4806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cmpd="sng">
            <a:noFill/>
          </a:ln>
        </p:spPr>
        <p:txBody>
          <a:bodyPr>
            <a:normAutofit/>
          </a:bodyPr>
          <a:lstStyle/>
          <a:p>
            <a:r>
              <a:rPr kumimoji="1"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Product</a:t>
            </a:r>
            <a:r>
              <a:rPr kumimoji="1" lang="en-US" altLang="ja-JP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製品</a:t>
            </a:r>
          </a:p>
        </p:txBody>
      </p:sp>
      <p:pic>
        <p:nvPicPr>
          <p:cNvPr id="2050" name="Picture 2" descr="C:\Users\Furuie\Desktop\PF\kawamura\北進\it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99" y="905644"/>
            <a:ext cx="19430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uruie\Desktop\PF\kawamura\北進\ite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05" y="879319"/>
            <a:ext cx="2060622" cy="14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95536" y="2407985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汎用樹脂製品及びエンプラ製部品、半導体部品や小型精密部品、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ASSY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品や加飾製品　等</a:t>
            </a:r>
          </a:p>
        </p:txBody>
      </p:sp>
      <p:grpSp>
        <p:nvGrpSpPr>
          <p:cNvPr id="59" name="グループ化 58"/>
          <p:cNvGrpSpPr/>
          <p:nvPr/>
        </p:nvGrpSpPr>
        <p:grpSpPr>
          <a:xfrm>
            <a:off x="200716" y="3756554"/>
            <a:ext cx="8742567" cy="2441304"/>
            <a:chOff x="365937" y="-2807101"/>
            <a:chExt cx="8742567" cy="5138392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611560" y="1395914"/>
              <a:ext cx="8496944" cy="935377"/>
              <a:chOff x="611560" y="1395914"/>
              <a:chExt cx="8496944" cy="935377"/>
            </a:xfrm>
          </p:grpSpPr>
          <p:sp>
            <p:nvSpPr>
              <p:cNvPr id="62" name="角丸四角形 61"/>
              <p:cNvSpPr/>
              <p:nvPr/>
            </p:nvSpPr>
            <p:spPr>
              <a:xfrm>
                <a:off x="611560" y="1642009"/>
                <a:ext cx="8496944" cy="68928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2051720" y="1395914"/>
                <a:ext cx="6768752" cy="4806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1" name="対角する 2 つの角を切り取った四角形 60"/>
            <p:cNvSpPr/>
            <p:nvPr/>
          </p:nvSpPr>
          <p:spPr>
            <a:xfrm>
              <a:off x="365937" y="-2807101"/>
              <a:ext cx="1583696" cy="980351"/>
            </a:xfrm>
            <a:prstGeom prst="snip2Diag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東和プラスチックス</a:t>
              </a:r>
              <a:endParaRPr kumimoji="1" lang="en-US" altLang="ja-JP" sz="11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b="1" dirty="0">
                  <a:solidFill>
                    <a:schemeClr val="bg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100" b="1" dirty="0">
                  <a:solidFill>
                    <a:schemeClr val="bg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現 港化成生産）</a:t>
              </a:r>
              <a:endParaRPr kumimoji="1" lang="en-US" altLang="ja-JP" sz="11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64" name="Picture 7" descr="C:\Users\Furuie\Desktop\PF\kawamura\item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20162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テキスト ボックス 67"/>
          <p:cNvSpPr txBox="1"/>
          <p:nvPr/>
        </p:nvSpPr>
        <p:spPr>
          <a:xfrm>
            <a:off x="539552" y="602128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スポーツゴーグルケース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やカレンダーケース、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OA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機器品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13538" y="428221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自動車関連部品、ワイヤーハーネス取付部品、ナイロンワッシャー、プラスチックチェーン　等</a:t>
            </a:r>
          </a:p>
        </p:txBody>
      </p:sp>
      <p:sp>
        <p:nvSpPr>
          <p:cNvPr id="29" name="スライド番号プレースホルダー 6"/>
          <p:cNvSpPr txBox="1">
            <a:spLocks/>
          </p:cNvSpPr>
          <p:nvPr/>
        </p:nvSpPr>
        <p:spPr>
          <a:xfrm>
            <a:off x="8640000" y="6408000"/>
            <a:ext cx="502920" cy="502920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</a:p>
        </p:txBody>
      </p:sp>
      <p:pic>
        <p:nvPicPr>
          <p:cNvPr id="1026" name="Picture 2" descr="C:\Users\Furuie\Desktop\PF\towa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98" y="2822463"/>
            <a:ext cx="2016224" cy="14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ruie\Desktop\PF\towa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6" y="2829192"/>
            <a:ext cx="1897215" cy="14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uruie\Desktop\PF\towa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68" y="2833466"/>
            <a:ext cx="2208095" cy="14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対角する 2 つの角を切り取った四角形 60">
            <a:extLst>
              <a:ext uri="{FF2B5EF4-FFF2-40B4-BE49-F238E27FC236}">
                <a16:creationId xmlns:a16="http://schemas.microsoft.com/office/drawing/2014/main" id="{450A8EEF-1560-426A-B2BA-ACC7400BDF03}"/>
              </a:ext>
            </a:extLst>
          </p:cNvPr>
          <p:cNvSpPr/>
          <p:nvPr/>
        </p:nvSpPr>
        <p:spPr>
          <a:xfrm>
            <a:off x="248459" y="5665364"/>
            <a:ext cx="1510491" cy="327486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14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港化成工業</a:t>
            </a:r>
            <a:endParaRPr kumimoji="1" lang="en-US" altLang="ja-JP" sz="14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 descr="プラスチックのコップ&#10;&#10;低い精度で自動的に生成された説明">
            <a:extLst>
              <a:ext uri="{FF2B5EF4-FFF2-40B4-BE49-F238E27FC236}">
                <a16:creationId xmlns:a16="http://schemas.microsoft.com/office/drawing/2014/main" id="{5F9CD675-2B6F-C9B3-41A6-80AF097FB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16" y="4607052"/>
            <a:ext cx="2025238" cy="13501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4BA0C54-68D8-76F9-77F7-2218204C25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37" y="4599182"/>
            <a:ext cx="2026371" cy="1350914"/>
          </a:xfrm>
          <a:prstGeom prst="rect">
            <a:avLst/>
          </a:prstGeom>
        </p:spPr>
      </p:pic>
      <p:pic>
        <p:nvPicPr>
          <p:cNvPr id="11" name="図 10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E871F99-8EF0-956F-3FF7-5016FB1DB2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02" y="4579652"/>
            <a:ext cx="2074427" cy="13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6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3789040"/>
            <a:ext cx="914400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cmpd="sng">
            <a:noFill/>
          </a:ln>
        </p:spPr>
        <p:txBody>
          <a:bodyPr>
            <a:normAutofit/>
          </a:bodyPr>
          <a:lstStyle/>
          <a:p>
            <a:r>
              <a:rPr kumimoji="1"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material</a:t>
            </a:r>
            <a:r>
              <a:rPr kumimoji="1" lang="en-US" altLang="ja-JP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取扱い材料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49139"/>
              </p:ext>
            </p:extLst>
          </p:nvPr>
        </p:nvGraphicFramePr>
        <p:xfrm>
          <a:off x="755576" y="908720"/>
          <a:ext cx="761063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38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熱可塑性樹脂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略号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汎用プラスチック類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ポリエチレン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高密度ポリエチレン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HDPE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ポリプロピレン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PP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ポリスチレン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PS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アクリロニトリルブタジエンスチレン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ABS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アクリロニトリスチレン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アクリル樹脂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PMMA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エチレン</a:t>
                      </a:r>
                      <a:r>
                        <a:rPr kumimoji="1" lang="ja-JP" altLang="en-US" sz="110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酢酸ビニル共重合樹脂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EVA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エンジニアリングプラスチック類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ポリアミド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ポリアセタール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POM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ポリカーボネート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変性ポリフェニレンエーテル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PPE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ポリブチレンテレフタレート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PBT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ポリエチレンテレフタレート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PET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スーパーエンジニアリングプラスチック類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ポリフェニレンスルフィド</a:t>
                      </a:r>
                      <a:endParaRPr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PPS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ポリエーテルエーテルケトン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PEEK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ポリフッ化ビニリデン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PVDF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50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エラストマー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スチレン系エラストマー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TPS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6"/>
          <p:cNvSpPr txBox="1">
            <a:spLocks/>
          </p:cNvSpPr>
          <p:nvPr/>
        </p:nvSpPr>
        <p:spPr>
          <a:xfrm>
            <a:off x="8640000" y="6408000"/>
            <a:ext cx="502920" cy="502920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3545892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ングル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2781</TotalTime>
  <Words>531</Words>
  <Application>Microsoft Office PowerPoint</Application>
  <PresentationFormat>画面に合わせる (4:3)</PresentationFormat>
  <Paragraphs>186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ＦＡ 丸ゴシックＭ</vt:lpstr>
      <vt:lpstr>メイリオ</vt:lpstr>
      <vt:lpstr>Arial</vt:lpstr>
      <vt:lpstr>Calibri</vt:lpstr>
      <vt:lpstr>Franklin Gothic Book</vt:lpstr>
      <vt:lpstr>Franklin Gothic Medium</vt:lpstr>
      <vt:lpstr>Wingdings</vt:lpstr>
      <vt:lpstr>アングル</vt:lpstr>
      <vt:lpstr>河村樹脂 東和プラスチックス 港化成工業   WAAZWIZグループ 射出成形部門 会社説明</vt:lpstr>
      <vt:lpstr>About Us   特徴</vt:lpstr>
      <vt:lpstr>Segment　製造分類</vt:lpstr>
      <vt:lpstr>PowerPoint プレゼンテーション</vt:lpstr>
      <vt:lpstr>PowerPoint プレゼンテーション</vt:lpstr>
      <vt:lpstr>Product   製品</vt:lpstr>
      <vt:lpstr>material   取扱い材料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河村樹脂 北進技研 東和プラスチック工業 東和レジン工業</dc:title>
  <dc:creator>Furuie</dc:creator>
  <cp:lastModifiedBy>awamura</cp:lastModifiedBy>
  <cp:revision>168</cp:revision>
  <cp:lastPrinted>2022-12-06T01:04:57Z</cp:lastPrinted>
  <dcterms:created xsi:type="dcterms:W3CDTF">2019-12-09T06:03:09Z</dcterms:created>
  <dcterms:modified xsi:type="dcterms:W3CDTF">2023-07-31T07:04:23Z</dcterms:modified>
</cp:coreProperties>
</file>